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8AE58C-B89E-450C-9642-BAA05F1F99C2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17E68B-35B0-4FB8-A21A-C5D6C47A219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Математические способности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 :Бондаренко Ирина, Власенко Янина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786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>Получение математической </a:t>
            </a:r>
            <a:r>
              <a:rPr lang="ru-RU" sz="4400" dirty="0" smtClean="0">
                <a:solidFill>
                  <a:srgbClr val="FF0000"/>
                </a:solidFill>
              </a:rPr>
              <a:t>информации</a:t>
            </a:r>
          </a:p>
          <a:p>
            <a:pPr algn="just"/>
            <a:endParaRPr lang="ru-RU" sz="4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400" dirty="0">
                <a:solidFill>
                  <a:schemeClr val="bg1"/>
                </a:solidFill>
              </a:rPr>
              <a:t>Способность к формализованному восприятию математического материала, охватыванию формальной структуры задачи.</a:t>
            </a:r>
          </a:p>
          <a:p>
            <a:pPr algn="just"/>
            <a:endParaRPr lang="ru-RU" sz="4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8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2. Переработка математической </a:t>
            </a:r>
            <a:r>
              <a:rPr lang="ru-RU" dirty="0" smtClean="0">
                <a:solidFill>
                  <a:srgbClr val="FFFF00"/>
                </a:solidFill>
              </a:rPr>
              <a:t>информации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Способность </a:t>
            </a:r>
            <a:r>
              <a:rPr lang="ru-RU" dirty="0"/>
              <a:t>к логическому мышлению в сфере количественных и пространственных отношений, числовой и знаковой символики. Способность мыслить математическими символами.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Способность </a:t>
            </a:r>
            <a:r>
              <a:rPr lang="ru-RU" dirty="0"/>
              <a:t>к быстрому и широкому обобщению математических объектов, отношений и действий.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Способность </a:t>
            </a:r>
            <a:r>
              <a:rPr lang="ru-RU" dirty="0"/>
              <a:t>к свёртыванию процесса математического рассуждения и системы соответствующих действий. Способность мыслить свернутыми структурами.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Гибкость </a:t>
            </a:r>
            <a:r>
              <a:rPr lang="ru-RU" dirty="0"/>
              <a:t>мыслительных процессов в математической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Стремление </a:t>
            </a:r>
            <a:r>
              <a:rPr lang="ru-RU" dirty="0"/>
              <a:t>к ясности, простоте, экономности и рациональности решений.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Способность </a:t>
            </a:r>
            <a:r>
              <a:rPr lang="ru-RU" dirty="0"/>
              <a:t>к быстрой и свободной перестройке направленности мыслительного процесса, переключение с прямого на обратный ход мысли (обратимость мыслительного процесса при математическом рассуждении.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6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331"/>
            <a:ext cx="9467528" cy="685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algn="just">
              <a:buNone/>
            </a:pPr>
            <a:r>
              <a:rPr lang="ru-RU" sz="3600" dirty="0">
                <a:solidFill>
                  <a:srgbClr val="00B050"/>
                </a:solidFill>
              </a:rPr>
              <a:t>3. Хранение математической </a:t>
            </a:r>
            <a:r>
              <a:rPr lang="ru-RU" sz="3600" dirty="0" smtClean="0">
                <a:solidFill>
                  <a:srgbClr val="00B050"/>
                </a:solidFill>
              </a:rPr>
              <a:t>информации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>
                <a:solidFill>
                  <a:srgbClr val="7030A0"/>
                </a:solidFill>
              </a:rPr>
              <a:t>Математическая память (обобщенная память на математические отношения, типовые характеристики, схемы рассуждений и доказательств, методы решения задач и принципы подхода к ним)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122" name="Picture 2" descr="C:\Users\пользователь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5112567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2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6000" dirty="0">
                <a:solidFill>
                  <a:srgbClr val="FFFF00"/>
                </a:solidFill>
              </a:rPr>
              <a:t>4. Общий синтетический компонент</a:t>
            </a:r>
            <a:r>
              <a:rPr lang="ru-RU" sz="60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6000" dirty="0">
                <a:solidFill>
                  <a:srgbClr val="7030A0"/>
                </a:solidFill>
              </a:rPr>
              <a:t>Математическая направленность ума</a:t>
            </a:r>
          </a:p>
          <a:p>
            <a:pPr algn="just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070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9600" dirty="0">
                <a:solidFill>
                  <a:schemeClr val="bg1"/>
                </a:solidFill>
              </a:rPr>
              <a:t>Типы математических складов ума</a:t>
            </a:r>
          </a:p>
        </p:txBody>
      </p:sp>
    </p:spTree>
    <p:extLst>
      <p:ext uri="{BB962C8B-B14F-4D97-AF65-F5344CB8AC3E}">
        <p14:creationId xmlns:p14="http://schemas.microsoft.com/office/powerpoint/2010/main" val="31493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Типы по В.А</a:t>
            </a:r>
            <a:r>
              <a:rPr lang="ru-RU" sz="6600" dirty="0">
                <a:solidFill>
                  <a:srgbClr val="FFFF00"/>
                </a:solidFill>
              </a:rPr>
              <a:t>. </a:t>
            </a:r>
            <a:r>
              <a:rPr lang="ru-RU" sz="6600" dirty="0" err="1" smtClean="0">
                <a:solidFill>
                  <a:srgbClr val="FFFF00"/>
                </a:solidFill>
              </a:rPr>
              <a:t>Крутецкому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Аналитический тип</a:t>
            </a:r>
            <a:br>
              <a:rPr lang="ru-RU" sz="5400" dirty="0" smtClean="0">
                <a:solidFill>
                  <a:schemeClr val="bg1"/>
                </a:solidFill>
              </a:rPr>
            </a:b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Мышление </a:t>
            </a:r>
            <a:r>
              <a:rPr lang="ru-RU" dirty="0">
                <a:solidFill>
                  <a:srgbClr val="FF0000"/>
                </a:solidFill>
              </a:rPr>
              <a:t>представителей этого типа характеризуется явным преобладанием очень хорошо развитого словесно-логического компонента над слабым наглядно-образным. Они легко оперируют отвлечёнными схемами. У них нет потребности в наглядных опорах, в использование предметной или схематической наглядности при решении задач, даже таких, когда данные в задаче математические отношения и зависимости «наталкивают» на наглядные представления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7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Геометрический тип</a:t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Мышление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представителей этого типа характеризуется очень хорошо развитым наглядно-образным компонентом. В связи с этим условно можно говорить о преобладании над хорошо развитым словесно-логическим компонентом. Эти учащиеся испытывают потребность в наглядной интерпретации выражения абстрактного материала и демонстрируют большую избирательность в этом отношении. Но если им не удается создать наглядные опоры, использовать предметную или схематическую наглядность при решении задач, то они с трудом оперируют отвлечёнными схемами. Они упорно пытаются оперировать наглядными схемами, образами, представлениями даже там, где задача легко решается рассуждением, а использование наглядных опор излишне или затруднительно.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3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Гармонический тип</a:t>
            </a:r>
            <a:br>
              <a:rPr lang="ru-RU" sz="5400" dirty="0" smtClean="0">
                <a:solidFill>
                  <a:srgbClr val="FFC000"/>
                </a:solidFill>
              </a:rPr>
            </a:b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>
                <a:solidFill>
                  <a:schemeClr val="bg1"/>
                </a:solidFill>
              </a:rPr>
              <a:t>этого типа характерно относительное равновесие хорошо развитых словесно-логического и наглядно-образного компонентов при ведущей роли первого. Пространственные представления у представителей этого типа развиты хорошо. Они избирательны в наглядной интерпретации абстрактных отношений и зависимостей, но наглядные образы и схемы подчинены у них словесно-логическому анализу. Оперируя наглядными образами, эти учащиеся чётко осознают, что содержание обобщения не исчерпывается частными случаями. Успешно осуществляют они и образно- геометрический подход к решению многих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0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>
                <a:solidFill>
                  <a:schemeClr val="bg1"/>
                </a:solidFill>
              </a:rPr>
              <a:t>Возрастные особенности математических способностей</a:t>
            </a:r>
            <a:br>
              <a:rPr lang="ru-RU" sz="7200" dirty="0">
                <a:solidFill>
                  <a:schemeClr val="bg1"/>
                </a:solidFill>
              </a:rPr>
            </a:br>
            <a:endParaRPr lang="ru-RU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2656"/>
            <a:ext cx="903649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Способности - совокупность психических качеств имеющих сложную структуру. К примеру, в структуре способностей математических есть: способность к математическому обобщению, способность к приостановлению процесса математических рассуждений и действий, гибкость при решении задач математики и т.д.</a:t>
            </a: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77180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1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 зарубежной психологии до настоящего времени широко распространены представления о возрастных особенностях математического развития школьника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Пиаже считал, что ребёнок только к 12 годам становится способным к абстрактному </a:t>
            </a:r>
            <a:r>
              <a:rPr lang="ru-RU" dirty="0" smtClean="0"/>
              <a:t>мышлению</a:t>
            </a:r>
          </a:p>
          <a:p>
            <a:pPr marL="0" indent="0" algn="just">
              <a:buNone/>
            </a:pPr>
            <a:r>
              <a:rPr lang="ru-RU" dirty="0"/>
              <a:t>Л. </a:t>
            </a:r>
            <a:r>
              <a:rPr lang="ru-RU" dirty="0" err="1"/>
              <a:t>Шоанн</a:t>
            </a:r>
            <a:r>
              <a:rPr lang="ru-RU" dirty="0"/>
              <a:t> пришёл к выводу, что в плане наглядно-конкретном школьник мыслит до 12 – 13 лет, а мышление в плане формальной алгебре , связанной с овладением операциями, символами, складывается лишь к 17 годам.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6146" name="Picture 2" descr="C:\Users\пользователь\Desktop\1219858-6294c8d4d4dbf16b962d5f00e8d7186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532859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Исследование отечественных психологов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П.П. </a:t>
            </a:r>
            <a:r>
              <a:rPr lang="ru-RU" dirty="0" err="1">
                <a:solidFill>
                  <a:schemeClr val="bg1"/>
                </a:solidFill>
              </a:rPr>
              <a:t>Блонский</a:t>
            </a:r>
            <a:r>
              <a:rPr lang="ru-RU" dirty="0">
                <a:solidFill>
                  <a:schemeClr val="bg1"/>
                </a:solidFill>
              </a:rPr>
              <a:t> писал об интенсивном развитие у подростка (11 – 14 лет ) обобщающего и абстрагирующего мышления, умения доказывать и разбираться в </a:t>
            </a:r>
            <a:r>
              <a:rPr lang="ru-RU" dirty="0" smtClean="0">
                <a:solidFill>
                  <a:schemeClr val="bg1"/>
                </a:solidFill>
              </a:rPr>
              <a:t>доказательствах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Опытное обучение, которое осуществлялось в ряде школ сотрудниками Института психологии (Д.Б. </a:t>
            </a:r>
            <a:r>
              <a:rPr lang="ru-RU" dirty="0" err="1">
                <a:solidFill>
                  <a:schemeClr val="bg1"/>
                </a:solidFill>
              </a:rPr>
              <a:t>Эльконин</a:t>
            </a:r>
            <a:r>
              <a:rPr lang="ru-RU" dirty="0">
                <a:solidFill>
                  <a:schemeClr val="bg1"/>
                </a:solidFill>
              </a:rPr>
              <a:t>, В.В. Давыдов) показывает, что при специальной методике обучения младшие школьники приобретают большую способность к отвлечению и рассуждению, чем принято думать</a:t>
            </a:r>
          </a:p>
        </p:txBody>
      </p:sp>
    </p:spTree>
    <p:extLst>
      <p:ext uri="{BB962C8B-B14F-4D97-AF65-F5344CB8AC3E}">
        <p14:creationId xmlns:p14="http://schemas.microsoft.com/office/powerpoint/2010/main" val="41306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И на </a:t>
            </a:r>
            <a:r>
              <a:rPr lang="ru-RU" sz="4000" dirty="0" smtClean="0">
                <a:solidFill>
                  <a:schemeClr val="bg1"/>
                </a:solidFill>
              </a:rPr>
              <a:t>последок, </a:t>
            </a:r>
            <a:r>
              <a:rPr lang="ru-RU" sz="4000" dirty="0" smtClean="0">
                <a:solidFill>
                  <a:schemeClr val="bg1"/>
                </a:solidFill>
              </a:rPr>
              <a:t>как </a:t>
            </a:r>
            <a:r>
              <a:rPr lang="ru-RU" sz="4000" dirty="0">
                <a:solidFill>
                  <a:schemeClr val="bg1"/>
                </a:solidFill>
              </a:rPr>
              <a:t>утверждал В.А. </a:t>
            </a:r>
            <a:r>
              <a:rPr lang="ru-RU" sz="4000" dirty="0" err="1">
                <a:solidFill>
                  <a:schemeClr val="bg1"/>
                </a:solidFill>
              </a:rPr>
              <a:t>Крутецкий</a:t>
            </a:r>
            <a:r>
              <a:rPr lang="ru-RU" sz="4000" dirty="0">
                <a:solidFill>
                  <a:schemeClr val="bg1"/>
                </a:solidFill>
              </a:rPr>
              <a:t>: "Задача всестороннего и гармонического развития личности человека делает совершенно необходимой глубокую научную разработку проблемы способности людей к тем или иным видам деятельности. Разработка этой проблемы представляет как теоретический, так и практический интерес".</a:t>
            </a:r>
          </a:p>
        </p:txBody>
      </p:sp>
    </p:spTree>
    <p:extLst>
      <p:ext uri="{BB962C8B-B14F-4D97-AF65-F5344CB8AC3E}">
        <p14:creationId xmlns:p14="http://schemas.microsoft.com/office/powerpoint/2010/main" val="7906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FFFF00"/>
                </a:solidFill>
              </a:rPr>
              <a:t>Спасибо за внимание</a:t>
            </a:r>
            <a:endParaRPr lang="ru-RU" sz="96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924944"/>
            <a:ext cx="7416824" cy="393305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8789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В исследование математических способностей внесли свой вклад и такие яркие представители определённых направлений в психологии, как А. </a:t>
            </a:r>
            <a:r>
              <a:rPr lang="ru-RU" dirty="0" err="1" smtClean="0">
                <a:solidFill>
                  <a:srgbClr val="C00000"/>
                </a:solidFill>
              </a:rPr>
              <a:t>Бинэ</a:t>
            </a:r>
            <a:r>
              <a:rPr lang="ru-RU" dirty="0" smtClean="0">
                <a:solidFill>
                  <a:srgbClr val="C00000"/>
                </a:solidFill>
              </a:rPr>
              <a:t>, Э. </a:t>
            </a:r>
            <a:r>
              <a:rPr lang="ru-RU" dirty="0" err="1" smtClean="0">
                <a:solidFill>
                  <a:srgbClr val="C00000"/>
                </a:solidFill>
              </a:rPr>
              <a:t>Торндайк</a:t>
            </a:r>
            <a:r>
              <a:rPr lang="ru-RU" dirty="0" smtClean="0">
                <a:solidFill>
                  <a:srgbClr val="C00000"/>
                </a:solidFill>
              </a:rPr>
              <a:t> и Г. </a:t>
            </a:r>
            <a:r>
              <a:rPr lang="ru-RU" dirty="0" err="1" smtClean="0">
                <a:solidFill>
                  <a:srgbClr val="C00000"/>
                </a:solidFill>
              </a:rPr>
              <a:t>Ревеш</a:t>
            </a:r>
            <a:r>
              <a:rPr lang="ru-RU" dirty="0" smtClean="0">
                <a:solidFill>
                  <a:srgbClr val="C00000"/>
                </a:solidFill>
              </a:rPr>
              <a:t>, и такие выдающиеся математики, как А. Пуанкаре и Ж. Адамар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пользователь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64904"/>
            <a:ext cx="471601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9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В </a:t>
            </a:r>
            <a:r>
              <a:rPr lang="ru-RU" sz="4400" dirty="0">
                <a:solidFill>
                  <a:schemeClr val="bg1"/>
                </a:solidFill>
              </a:rPr>
              <a:t>1918 году в работе А. </a:t>
            </a:r>
            <a:r>
              <a:rPr lang="ru-RU" sz="4400" dirty="0" err="1">
                <a:solidFill>
                  <a:schemeClr val="bg1"/>
                </a:solidFill>
              </a:rPr>
              <a:t>Роджерс</a:t>
            </a:r>
            <a:r>
              <a:rPr lang="ru-RU" sz="4400" dirty="0">
                <a:solidFill>
                  <a:schemeClr val="bg1"/>
                </a:solidFill>
              </a:rPr>
              <a:t> отмечались две стороны математических </a:t>
            </a:r>
            <a:r>
              <a:rPr lang="ru-RU" sz="4400" dirty="0" smtClean="0">
                <a:solidFill>
                  <a:schemeClr val="bg1"/>
                </a:solidFill>
              </a:rPr>
              <a:t>способностей: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>
                <a:solidFill>
                  <a:schemeClr val="bg1"/>
                </a:solidFill>
              </a:rPr>
              <a:t>репродуктивная (связанная с функцией памяти</a:t>
            </a:r>
            <a:r>
              <a:rPr lang="ru-RU" sz="4400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продуктивная (связанная с функцией мышления</a:t>
            </a:r>
          </a:p>
          <a:p>
            <a:pPr algn="just">
              <a:buFont typeface="Wingdings" pitchFamily="2" charset="2"/>
              <a:buChar char="v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Мордухай-Болтовского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выделял такие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компоненты математических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способностей: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сильную память»,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память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«предметы того типа, с которыми имеет дело математика»,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память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скорее не на факты, а на идеи и мысли, «остроумие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»,.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пользователь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5472608" cy="30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7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Советская теория способностей создавалась совместным трудом виднейших отечественных психологов, из которых в первую очередь надо назвать Б.М. Теплова, а так же Л.С. Выготского, А.Н. Леонтьева, С.Л. Рубинштейна и Б.Г. Ананьева</a:t>
            </a:r>
          </a:p>
        </p:txBody>
      </p:sp>
    </p:spTree>
    <p:extLst>
      <p:ext uri="{BB962C8B-B14F-4D97-AF65-F5344CB8AC3E}">
        <p14:creationId xmlns:p14="http://schemas.microsoft.com/office/powerpoint/2010/main" val="34976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FFFF00"/>
                </a:solidFill>
              </a:rPr>
              <a:t>В.А. </a:t>
            </a:r>
            <a:r>
              <a:rPr lang="ru-RU" sz="3600" dirty="0" err="1">
                <a:solidFill>
                  <a:srgbClr val="FFFF00"/>
                </a:solidFill>
              </a:rPr>
              <a:t>Крутецкий</a:t>
            </a:r>
            <a:r>
              <a:rPr lang="ru-RU" sz="3600" dirty="0">
                <a:solidFill>
                  <a:srgbClr val="FFFF00"/>
                </a:solidFill>
              </a:rPr>
              <a:t> своей монографией «Психология математических способностей школьников» положил начало экспериментальному анализу структуры математических способностей</a:t>
            </a:r>
          </a:p>
        </p:txBody>
      </p:sp>
      <p:pic>
        <p:nvPicPr>
          <p:cNvPr id="4098" name="Picture 2" descr="C:\Users\пользователь\Desktop\3185719-73a682201293bedf43c3a1e769a307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4" y="2924944"/>
            <a:ext cx="466871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rgbClr val="FFC000"/>
                </a:solidFill>
              </a:rPr>
              <a:t>Математические способности - сложное структурное психическое образование, своеобразный синтез свойств, интегральное качество ума, охватывающее разнообразные его стороны и развивающееся в процессе математической деятельности</a:t>
            </a: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827584" y="4149080"/>
            <a:ext cx="7560840" cy="1800200"/>
          </a:xfrm>
          <a:prstGeom prst="ellipse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7200" dirty="0">
                <a:solidFill>
                  <a:schemeClr val="bg1"/>
                </a:solidFill>
              </a:rPr>
              <a:t>Структура математических способностей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2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111122-E11E-4822-83D5-0897A5FEC4AC}"/>
</file>

<file path=customXml/itemProps2.xml><?xml version="1.0" encoding="utf-8"?>
<ds:datastoreItem xmlns:ds="http://schemas.openxmlformats.org/officeDocument/2006/customXml" ds:itemID="{E84FF5CE-F1F4-48D9-820C-7313FEA8F873}"/>
</file>

<file path=customXml/itemProps3.xml><?xml version="1.0" encoding="utf-8"?>
<ds:datastoreItem xmlns:ds="http://schemas.openxmlformats.org/officeDocument/2006/customXml" ds:itemID="{7848508B-037D-4BE2-9D58-EBF8ACBDD344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838</Words>
  <Application>Microsoft Office PowerPoint</Application>
  <PresentationFormat>Экран (4:3)</PresentationFormat>
  <Paragraphs>46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Математические способности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математических способностей 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математических складов ума</vt:lpstr>
      <vt:lpstr>Типы по В.А. Крутецкому</vt:lpstr>
      <vt:lpstr>Аналитический тип </vt:lpstr>
      <vt:lpstr>Геометрический тип </vt:lpstr>
      <vt:lpstr>Гармонический тип </vt:lpstr>
      <vt:lpstr> Возрастные особенности математических способностей </vt:lpstr>
      <vt:lpstr>В зарубежной психологии до настоящего времени широко распространены представления о возрастных особенностях математического развития школьника</vt:lpstr>
      <vt:lpstr>Исследование отечественных психологов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способности</dc:title>
  <dc:creator>пользователь</dc:creator>
  <cp:lastModifiedBy>пользователь</cp:lastModifiedBy>
  <cp:revision>9</cp:revision>
  <dcterms:created xsi:type="dcterms:W3CDTF">2014-02-06T09:47:49Z</dcterms:created>
  <dcterms:modified xsi:type="dcterms:W3CDTF">2014-02-06T11:12:06Z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